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72" r:id="rId2"/>
    <p:sldId id="257" r:id="rId3"/>
    <p:sldId id="271" r:id="rId4"/>
    <p:sldId id="270" r:id="rId5"/>
    <p:sldId id="267" r:id="rId6"/>
    <p:sldId id="265" r:id="rId7"/>
    <p:sldId id="266" r:id="rId8"/>
    <p:sldId id="260" r:id="rId9"/>
    <p:sldId id="269" r:id="rId10"/>
    <p:sldId id="268"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p:restoredTop sz="77125"/>
  </p:normalViewPr>
  <p:slideViewPr>
    <p:cSldViewPr snapToGrid="0" snapToObjects="1">
      <p:cViewPr>
        <p:scale>
          <a:sx n="76" d="100"/>
          <a:sy n="76" d="100"/>
        </p:scale>
        <p:origin x="1240" y="2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76820B-C98E-4249-8D77-2052B024B292}" type="datetimeFigureOut">
              <a:rPr lang="en-US" smtClean="0"/>
              <a:t>8/4/15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CC46-8D76-46D4-8953-3FD1DD5E8185}" type="slidenum">
              <a:rPr lang="en-US" smtClean="0"/>
              <a:t>‹#›</a:t>
            </a:fld>
            <a:endParaRPr lang="en-US"/>
          </a:p>
        </p:txBody>
      </p:sp>
    </p:spTree>
    <p:extLst>
      <p:ext uri="{BB962C8B-B14F-4D97-AF65-F5344CB8AC3E}">
        <p14:creationId xmlns:p14="http://schemas.microsoft.com/office/powerpoint/2010/main" val="811625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BE0623D-9CBD-4B6E-BC7E-12C0B1580E6D}" type="slidenum">
              <a:rPr lang="en-US" altLang="en-US" smtClean="0"/>
              <a:pPr eaLnBrk="1" hangingPunct="1">
                <a:spcBef>
                  <a:spcPct val="0"/>
                </a:spcBef>
              </a:pPr>
              <a:t>4</a:t>
            </a:fld>
            <a:endParaRPr lang="en-US" altLang="en-US" smtClean="0"/>
          </a:p>
        </p:txBody>
      </p:sp>
      <p:sp>
        <p:nvSpPr>
          <p:cNvPr id="5123" name="Rectangle 2"/>
          <p:cNvSpPr>
            <a:spLocks noGrp="1" noRot="1" noChangeAspect="1" noChangeArrowheads="1" noTextEdit="1"/>
          </p:cNvSpPr>
          <p:nvPr>
            <p:ph type="sldImg"/>
          </p:nvPr>
        </p:nvSpPr>
        <p:spPr>
          <a:xfrm>
            <a:off x="381000" y="685800"/>
            <a:ext cx="6096000" cy="342900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676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ＭＳ Ｐゴシック" pitchFamily="34" charset="-128"/>
              </a:rPr>
              <a:t>Medical devices and software</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9968251F-E1B1-4037-A1A8-3934613AA466}" type="slidenum">
              <a:rPr lang="en-US" altLang="en-US" smtClean="0">
                <a:cs typeface="Arial" charset="0"/>
              </a:rPr>
              <a:pPr/>
              <a:t>5</a:t>
            </a:fld>
            <a:endParaRPr lang="en-US" altLang="en-US" smtClean="0">
              <a:cs typeface="Arial" charset="0"/>
            </a:endParaRPr>
          </a:p>
        </p:txBody>
      </p:sp>
    </p:spTree>
    <p:extLst>
      <p:ext uri="{BB962C8B-B14F-4D97-AF65-F5344CB8AC3E}">
        <p14:creationId xmlns:p14="http://schemas.microsoft.com/office/powerpoint/2010/main" val="480298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Conferences</a:t>
            </a:r>
          </a:p>
          <a:p>
            <a:pPr lvl="1"/>
            <a:r>
              <a:rPr lang="en-US" dirty="0" smtClean="0"/>
              <a:t>HIMSS Conference</a:t>
            </a:r>
          </a:p>
          <a:p>
            <a:pPr lvl="1"/>
            <a:r>
              <a:rPr lang="en-US" dirty="0" smtClean="0"/>
              <a:t>HIMSS Events</a:t>
            </a:r>
          </a:p>
          <a:p>
            <a:pPr lvl="1"/>
            <a:r>
              <a:rPr lang="en-US" dirty="0" smtClean="0"/>
              <a:t>Poland gov’t</a:t>
            </a:r>
          </a:p>
          <a:p>
            <a:pPr lvl="1"/>
            <a:r>
              <a:rPr lang="en-US" dirty="0" smtClean="0"/>
              <a:t>NH-ISAC/SANS</a:t>
            </a:r>
          </a:p>
          <a:p>
            <a:pPr lvl="0"/>
            <a:r>
              <a:rPr lang="en-US" sz="1200" b="0" i="0" kern="1200" dirty="0" smtClean="0">
                <a:solidFill>
                  <a:schemeClr val="tx1"/>
                </a:solidFill>
                <a:effectLst/>
                <a:latin typeface="+mn-lt"/>
                <a:ea typeface="+mn-ea"/>
                <a:cs typeface="+mn-cs"/>
              </a:rPr>
              <a:t>in May FDA issued Safety </a:t>
            </a:r>
            <a:r>
              <a:rPr lang="en-US" sz="1200" b="0" i="0" kern="1200" dirty="0" err="1" smtClean="0">
                <a:solidFill>
                  <a:schemeClr val="tx1"/>
                </a:solidFill>
                <a:effectLst/>
                <a:latin typeface="+mn-lt"/>
                <a:ea typeface="+mn-ea"/>
                <a:cs typeface="+mn-cs"/>
              </a:rPr>
              <a:t>Comm</a:t>
            </a:r>
            <a:r>
              <a:rPr lang="en-US" sz="1200" b="0" i="0" kern="1200" dirty="0" smtClean="0">
                <a:solidFill>
                  <a:schemeClr val="tx1"/>
                </a:solidFill>
                <a:effectLst/>
                <a:latin typeface="+mn-lt"/>
                <a:ea typeface="+mn-ea"/>
                <a:cs typeface="+mn-cs"/>
              </a:rPr>
              <a:t> about </a:t>
            </a:r>
            <a:r>
              <a:rPr lang="en-US" sz="1200" b="0" i="0" kern="1200" dirty="0" err="1" smtClean="0">
                <a:solidFill>
                  <a:schemeClr val="tx1"/>
                </a:solidFill>
                <a:effectLst/>
                <a:latin typeface="+mn-lt"/>
                <a:ea typeface="+mn-ea"/>
                <a:cs typeface="+mn-cs"/>
              </a:rPr>
              <a:t>Hospira</a:t>
            </a:r>
            <a:r>
              <a:rPr lang="en-US" sz="1200" b="0" i="0" kern="1200" dirty="0" smtClean="0">
                <a:solidFill>
                  <a:schemeClr val="tx1"/>
                </a:solidFill>
                <a:effectLst/>
                <a:latin typeface="+mn-lt"/>
                <a:ea typeface="+mn-ea"/>
                <a:cs typeface="+mn-cs"/>
              </a:rPr>
              <a:t> pump PCA3 and PCA 5 as well, and we also issued a more generic one back in June 2013 that was not product specific. The key difference with this one is that this is the first time we strongly encouraged discontinued use of the device due to the cyber concerns.</a:t>
            </a:r>
            <a:endParaRPr lang="en-US" dirty="0" smtClean="0"/>
          </a:p>
        </p:txBody>
      </p:sp>
      <p:sp>
        <p:nvSpPr>
          <p:cNvPr id="4" name="Slide Number Placeholder 3"/>
          <p:cNvSpPr>
            <a:spLocks noGrp="1"/>
          </p:cNvSpPr>
          <p:nvPr>
            <p:ph type="sldNum" sz="quarter" idx="10"/>
          </p:nvPr>
        </p:nvSpPr>
        <p:spPr/>
        <p:txBody>
          <a:bodyPr/>
          <a:lstStyle/>
          <a:p>
            <a:fld id="{B280CC46-8D76-46D4-8953-3FD1DD5E8185}" type="slidenum">
              <a:rPr lang="en-US" smtClean="0"/>
              <a:t>8</a:t>
            </a:fld>
            <a:endParaRPr lang="en-US"/>
          </a:p>
        </p:txBody>
      </p:sp>
    </p:spTree>
    <p:extLst>
      <p:ext uri="{BB962C8B-B14F-4D97-AF65-F5344CB8AC3E}">
        <p14:creationId xmlns:p14="http://schemas.microsoft.com/office/powerpoint/2010/main" val="822262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Conferences</a:t>
            </a:r>
          </a:p>
          <a:p>
            <a:pPr lvl="1"/>
            <a:r>
              <a:rPr lang="en-US" dirty="0" smtClean="0"/>
              <a:t>HIMSS Conference</a:t>
            </a:r>
          </a:p>
          <a:p>
            <a:pPr lvl="1"/>
            <a:r>
              <a:rPr lang="en-US" dirty="0" smtClean="0"/>
              <a:t>HIMSS Events</a:t>
            </a:r>
          </a:p>
          <a:p>
            <a:pPr lvl="1"/>
            <a:r>
              <a:rPr lang="en-US" dirty="0" smtClean="0"/>
              <a:t>Poland gov’t</a:t>
            </a:r>
          </a:p>
          <a:p>
            <a:pPr lvl="1"/>
            <a:r>
              <a:rPr lang="en-US" dirty="0" smtClean="0"/>
              <a:t>NH-ISAC/SANS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in May FDA issued Safety </a:t>
            </a:r>
            <a:r>
              <a:rPr lang="en-US" sz="1200" b="0" i="0" kern="1200" dirty="0" err="1" smtClean="0">
                <a:solidFill>
                  <a:schemeClr val="tx1"/>
                </a:solidFill>
                <a:effectLst/>
                <a:latin typeface="+mn-lt"/>
                <a:ea typeface="+mn-ea"/>
                <a:cs typeface="+mn-cs"/>
              </a:rPr>
              <a:t>Comm</a:t>
            </a:r>
            <a:r>
              <a:rPr lang="en-US" sz="1200" b="0" i="0" kern="1200" dirty="0" smtClean="0">
                <a:solidFill>
                  <a:schemeClr val="tx1"/>
                </a:solidFill>
                <a:effectLst/>
                <a:latin typeface="+mn-lt"/>
                <a:ea typeface="+mn-ea"/>
                <a:cs typeface="+mn-cs"/>
              </a:rPr>
              <a:t> about </a:t>
            </a:r>
            <a:r>
              <a:rPr lang="en-US" sz="1200" b="0" i="0" kern="1200" dirty="0" err="1" smtClean="0">
                <a:solidFill>
                  <a:schemeClr val="tx1"/>
                </a:solidFill>
                <a:effectLst/>
                <a:latin typeface="+mn-lt"/>
                <a:ea typeface="+mn-ea"/>
                <a:cs typeface="+mn-cs"/>
              </a:rPr>
              <a:t>Hospira</a:t>
            </a:r>
            <a:r>
              <a:rPr lang="en-US" sz="1200" b="0" i="0" kern="1200" dirty="0" smtClean="0">
                <a:solidFill>
                  <a:schemeClr val="tx1"/>
                </a:solidFill>
                <a:effectLst/>
                <a:latin typeface="+mn-lt"/>
                <a:ea typeface="+mn-ea"/>
                <a:cs typeface="+mn-cs"/>
              </a:rPr>
              <a:t> pump PCA3 and PCA 5 as well, and we also issued a more generic one back in June 2013 that was not product specific. The key difference with this one is that this is the first time we strongly encouraged discontinued use of the device due to the cyber concerns.</a:t>
            </a:r>
            <a:endParaRPr lang="en-US" dirty="0" smtClean="0"/>
          </a:p>
        </p:txBody>
      </p:sp>
      <p:sp>
        <p:nvSpPr>
          <p:cNvPr id="4" name="Slide Number Placeholder 3"/>
          <p:cNvSpPr>
            <a:spLocks noGrp="1"/>
          </p:cNvSpPr>
          <p:nvPr>
            <p:ph type="sldNum" sz="quarter" idx="10"/>
          </p:nvPr>
        </p:nvSpPr>
        <p:spPr/>
        <p:txBody>
          <a:bodyPr/>
          <a:lstStyle/>
          <a:p>
            <a:fld id="{B280CC46-8D76-46D4-8953-3FD1DD5E8185}" type="slidenum">
              <a:rPr lang="en-US" smtClean="0"/>
              <a:t>9</a:t>
            </a:fld>
            <a:endParaRPr lang="en-US"/>
          </a:p>
        </p:txBody>
      </p:sp>
    </p:spTree>
    <p:extLst>
      <p:ext uri="{BB962C8B-B14F-4D97-AF65-F5344CB8AC3E}">
        <p14:creationId xmlns:p14="http://schemas.microsoft.com/office/powerpoint/2010/main" val="430253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3C8524-15ED-B744-9D55-263478A7EE49}" type="datetimeFigureOut">
              <a:rPr lang="en-US" smtClean="0"/>
              <a:t>8/4/15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A9AFB-24FF-AE49-9E2E-87652741ABF6}" type="slidenum">
              <a:rPr lang="en-US" smtClean="0"/>
              <a:t>‹#›</a:t>
            </a:fld>
            <a:endParaRPr lang="en-US"/>
          </a:p>
        </p:txBody>
      </p:sp>
    </p:spTree>
    <p:extLst>
      <p:ext uri="{BB962C8B-B14F-4D97-AF65-F5344CB8AC3E}">
        <p14:creationId xmlns:p14="http://schemas.microsoft.com/office/powerpoint/2010/main" val="84693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C8524-15ED-B744-9D55-263478A7EE49}" type="datetimeFigureOut">
              <a:rPr lang="en-US" smtClean="0"/>
              <a:t>8/4/15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A9AFB-24FF-AE49-9E2E-87652741ABF6}" type="slidenum">
              <a:rPr lang="en-US" smtClean="0"/>
              <a:t>‹#›</a:t>
            </a:fld>
            <a:endParaRPr lang="en-US"/>
          </a:p>
        </p:txBody>
      </p:sp>
    </p:spTree>
    <p:extLst>
      <p:ext uri="{BB962C8B-B14F-4D97-AF65-F5344CB8AC3E}">
        <p14:creationId xmlns:p14="http://schemas.microsoft.com/office/powerpoint/2010/main" val="783368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C8524-15ED-B744-9D55-263478A7EE49}" type="datetimeFigureOut">
              <a:rPr lang="en-US" smtClean="0"/>
              <a:t>8/4/15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A9AFB-24FF-AE49-9E2E-87652741ABF6}" type="slidenum">
              <a:rPr lang="en-US" smtClean="0"/>
              <a:t>‹#›</a:t>
            </a:fld>
            <a:endParaRPr lang="en-US"/>
          </a:p>
        </p:txBody>
      </p:sp>
    </p:spTree>
    <p:extLst>
      <p:ext uri="{BB962C8B-B14F-4D97-AF65-F5344CB8AC3E}">
        <p14:creationId xmlns:p14="http://schemas.microsoft.com/office/powerpoint/2010/main" val="1102520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838200"/>
            <a:ext cx="109728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4795A7AC-B65A-408A-8922-7C7503AE8F14}" type="slidenum">
              <a:rPr lang="en-US"/>
              <a:pPr>
                <a:defRPr/>
              </a:pPr>
              <a:t>‹#›</a:t>
            </a:fld>
            <a:endParaRPr lang="en-US"/>
          </a:p>
        </p:txBody>
      </p:sp>
    </p:spTree>
    <p:extLst>
      <p:ext uri="{BB962C8B-B14F-4D97-AF65-F5344CB8AC3E}">
        <p14:creationId xmlns:p14="http://schemas.microsoft.com/office/powerpoint/2010/main" val="81915995"/>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C8524-15ED-B744-9D55-263478A7EE49}" type="datetimeFigureOut">
              <a:rPr lang="en-US" smtClean="0"/>
              <a:t>8/4/15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A9AFB-24FF-AE49-9E2E-87652741ABF6}" type="slidenum">
              <a:rPr lang="en-US" smtClean="0"/>
              <a:t>‹#›</a:t>
            </a:fld>
            <a:endParaRPr lang="en-US"/>
          </a:p>
        </p:txBody>
      </p:sp>
    </p:spTree>
    <p:extLst>
      <p:ext uri="{BB962C8B-B14F-4D97-AF65-F5344CB8AC3E}">
        <p14:creationId xmlns:p14="http://schemas.microsoft.com/office/powerpoint/2010/main" val="195774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3C8524-15ED-B744-9D55-263478A7EE49}" type="datetimeFigureOut">
              <a:rPr lang="en-US" smtClean="0"/>
              <a:t>8/4/15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A9AFB-24FF-AE49-9E2E-87652741ABF6}" type="slidenum">
              <a:rPr lang="en-US" smtClean="0"/>
              <a:t>‹#›</a:t>
            </a:fld>
            <a:endParaRPr lang="en-US"/>
          </a:p>
        </p:txBody>
      </p:sp>
    </p:spTree>
    <p:extLst>
      <p:ext uri="{BB962C8B-B14F-4D97-AF65-F5344CB8AC3E}">
        <p14:creationId xmlns:p14="http://schemas.microsoft.com/office/powerpoint/2010/main" val="42423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3C8524-15ED-B744-9D55-263478A7EE49}" type="datetimeFigureOut">
              <a:rPr lang="en-US" smtClean="0"/>
              <a:t>8/4/15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A9AFB-24FF-AE49-9E2E-87652741ABF6}" type="slidenum">
              <a:rPr lang="en-US" smtClean="0"/>
              <a:t>‹#›</a:t>
            </a:fld>
            <a:endParaRPr lang="en-US"/>
          </a:p>
        </p:txBody>
      </p:sp>
    </p:spTree>
    <p:extLst>
      <p:ext uri="{BB962C8B-B14F-4D97-AF65-F5344CB8AC3E}">
        <p14:creationId xmlns:p14="http://schemas.microsoft.com/office/powerpoint/2010/main" val="719885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3C8524-15ED-B744-9D55-263478A7EE49}" type="datetimeFigureOut">
              <a:rPr lang="en-US" smtClean="0"/>
              <a:t>8/4/15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BA9AFB-24FF-AE49-9E2E-87652741ABF6}" type="slidenum">
              <a:rPr lang="en-US" smtClean="0"/>
              <a:t>‹#›</a:t>
            </a:fld>
            <a:endParaRPr lang="en-US"/>
          </a:p>
        </p:txBody>
      </p:sp>
    </p:spTree>
    <p:extLst>
      <p:ext uri="{BB962C8B-B14F-4D97-AF65-F5344CB8AC3E}">
        <p14:creationId xmlns:p14="http://schemas.microsoft.com/office/powerpoint/2010/main" val="1649760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3C8524-15ED-B744-9D55-263478A7EE49}" type="datetimeFigureOut">
              <a:rPr lang="en-US" smtClean="0"/>
              <a:t>8/4/15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BA9AFB-24FF-AE49-9E2E-87652741ABF6}" type="slidenum">
              <a:rPr lang="en-US" smtClean="0"/>
              <a:t>‹#›</a:t>
            </a:fld>
            <a:endParaRPr lang="en-US"/>
          </a:p>
        </p:txBody>
      </p:sp>
    </p:spTree>
    <p:extLst>
      <p:ext uri="{BB962C8B-B14F-4D97-AF65-F5344CB8AC3E}">
        <p14:creationId xmlns:p14="http://schemas.microsoft.com/office/powerpoint/2010/main" val="59651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C8524-15ED-B744-9D55-263478A7EE49}" type="datetimeFigureOut">
              <a:rPr lang="en-US" smtClean="0"/>
              <a:t>8/4/15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BA9AFB-24FF-AE49-9E2E-87652741ABF6}" type="slidenum">
              <a:rPr lang="en-US" smtClean="0"/>
              <a:t>‹#›</a:t>
            </a:fld>
            <a:endParaRPr lang="en-US"/>
          </a:p>
        </p:txBody>
      </p:sp>
    </p:spTree>
    <p:extLst>
      <p:ext uri="{BB962C8B-B14F-4D97-AF65-F5344CB8AC3E}">
        <p14:creationId xmlns:p14="http://schemas.microsoft.com/office/powerpoint/2010/main" val="118964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C8524-15ED-B744-9D55-263478A7EE49}" type="datetimeFigureOut">
              <a:rPr lang="en-US" smtClean="0"/>
              <a:t>8/4/15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A9AFB-24FF-AE49-9E2E-87652741ABF6}" type="slidenum">
              <a:rPr lang="en-US" smtClean="0"/>
              <a:t>‹#›</a:t>
            </a:fld>
            <a:endParaRPr lang="en-US"/>
          </a:p>
        </p:txBody>
      </p:sp>
    </p:spTree>
    <p:extLst>
      <p:ext uri="{BB962C8B-B14F-4D97-AF65-F5344CB8AC3E}">
        <p14:creationId xmlns:p14="http://schemas.microsoft.com/office/powerpoint/2010/main" val="1025202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C8524-15ED-B744-9D55-263478A7EE49}" type="datetimeFigureOut">
              <a:rPr lang="en-US" smtClean="0"/>
              <a:t>8/4/15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A9AFB-24FF-AE49-9E2E-87652741ABF6}" type="slidenum">
              <a:rPr lang="en-US" smtClean="0"/>
              <a:t>‹#›</a:t>
            </a:fld>
            <a:endParaRPr lang="en-US"/>
          </a:p>
        </p:txBody>
      </p:sp>
    </p:spTree>
    <p:extLst>
      <p:ext uri="{BB962C8B-B14F-4D97-AF65-F5344CB8AC3E}">
        <p14:creationId xmlns:p14="http://schemas.microsoft.com/office/powerpoint/2010/main" val="13504900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3C8524-15ED-B744-9D55-263478A7EE49}" type="datetimeFigureOut">
              <a:rPr lang="en-US" smtClean="0"/>
              <a:t>8/4/15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A9AFB-24FF-AE49-9E2E-87652741ABF6}" type="slidenum">
              <a:rPr lang="en-US" smtClean="0"/>
              <a:t>‹#›</a:t>
            </a:fld>
            <a:endParaRPr lang="en-US"/>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0" Type="http://schemas.openxmlformats.org/officeDocument/2006/relationships/image" Target="../media/image20.jpeg"/><Relationship Id="rId21" Type="http://schemas.openxmlformats.org/officeDocument/2006/relationships/image" Target="../media/image21.png"/><Relationship Id="rId22" Type="http://schemas.openxmlformats.org/officeDocument/2006/relationships/image" Target="../media/image22.png"/><Relationship Id="rId23" Type="http://schemas.openxmlformats.org/officeDocument/2006/relationships/image" Target="../media/image23.jpeg"/><Relationship Id="rId24" Type="http://schemas.openxmlformats.org/officeDocument/2006/relationships/image" Target="../media/image24.jpeg"/><Relationship Id="rId25" Type="http://schemas.openxmlformats.org/officeDocument/2006/relationships/hyperlink" Target="http://www.fda.gov/cdrh/reglistpage.html" TargetMode="External"/><Relationship Id="rId26" Type="http://schemas.openxmlformats.org/officeDocument/2006/relationships/image" Target="../media/image25.jpeg"/><Relationship Id="rId27" Type="http://schemas.openxmlformats.org/officeDocument/2006/relationships/image" Target="../media/image26.jpeg"/><Relationship Id="rId28" Type="http://schemas.openxmlformats.org/officeDocument/2006/relationships/image" Target="../media/image27.jpeg"/><Relationship Id="rId29" Type="http://schemas.openxmlformats.org/officeDocument/2006/relationships/image" Target="../media/image28.jpeg"/><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4.jpeg"/><Relationship Id="rId5" Type="http://schemas.openxmlformats.org/officeDocument/2006/relationships/image" Target="../media/image5.jpeg"/><Relationship Id="rId30" Type="http://schemas.openxmlformats.org/officeDocument/2006/relationships/image" Target="../media/image29.png"/><Relationship Id="rId31" Type="http://schemas.openxmlformats.org/officeDocument/2006/relationships/image" Target="../media/image30.png"/><Relationship Id="rId32" Type="http://schemas.openxmlformats.org/officeDocument/2006/relationships/image" Target="../media/image31.png"/><Relationship Id="rId9" Type="http://schemas.openxmlformats.org/officeDocument/2006/relationships/image" Target="../media/image9.jpeg"/><Relationship Id="rId6" Type="http://schemas.openxmlformats.org/officeDocument/2006/relationships/image" Target="../media/image6.jpeg"/><Relationship Id="rId7" Type="http://schemas.openxmlformats.org/officeDocument/2006/relationships/image" Target="../media/image7.jpeg"/><Relationship Id="rId8" Type="http://schemas.openxmlformats.org/officeDocument/2006/relationships/image" Target="../media/image8.jpeg"/><Relationship Id="rId33" Type="http://schemas.openxmlformats.org/officeDocument/2006/relationships/image" Target="../media/image32.png"/><Relationship Id="rId10" Type="http://schemas.openxmlformats.org/officeDocument/2006/relationships/image" Target="../media/image10.jpeg"/><Relationship Id="rId11" Type="http://schemas.openxmlformats.org/officeDocument/2006/relationships/image" Target="../media/image11.jpeg"/><Relationship Id="rId12" Type="http://schemas.openxmlformats.org/officeDocument/2006/relationships/image" Target="../media/image12.jpeg"/><Relationship Id="rId13" Type="http://schemas.openxmlformats.org/officeDocument/2006/relationships/image" Target="../media/image13.png"/><Relationship Id="rId14" Type="http://schemas.openxmlformats.org/officeDocument/2006/relationships/image" Target="../media/image14.png"/><Relationship Id="rId15" Type="http://schemas.openxmlformats.org/officeDocument/2006/relationships/image" Target="../media/image15.png"/><Relationship Id="rId16" Type="http://schemas.openxmlformats.org/officeDocument/2006/relationships/image" Target="../media/image16.jpeg"/><Relationship Id="rId17" Type="http://schemas.openxmlformats.org/officeDocument/2006/relationships/image" Target="../media/image17.jpeg"/><Relationship Id="rId18" Type="http://schemas.openxmlformats.org/officeDocument/2006/relationships/image" Target="../media/image18.jpeg"/><Relationship Id="rId19" Type="http://schemas.openxmlformats.org/officeDocument/2006/relationships/image" Target="../media/image1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398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ddieTheYeti_I am the Cavalry SMALL.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57317" y="0"/>
            <a:ext cx="4853806" cy="6839858"/>
          </a:xfrm>
          <a:prstGeom prst="rect">
            <a:avLst/>
          </a:prstGeom>
        </p:spPr>
      </p:pic>
      <p:sp>
        <p:nvSpPr>
          <p:cNvPr id="5" name="TextBox 4"/>
          <p:cNvSpPr txBox="1"/>
          <p:nvPr/>
        </p:nvSpPr>
        <p:spPr>
          <a:xfrm>
            <a:off x="5711123" y="1280160"/>
            <a:ext cx="6199774" cy="1323439"/>
          </a:xfrm>
          <a:prstGeom prst="rect">
            <a:avLst/>
          </a:prstGeom>
          <a:noFill/>
        </p:spPr>
        <p:txBody>
          <a:bodyPr wrap="none" rtlCol="0">
            <a:spAutoFit/>
          </a:bodyPr>
          <a:lstStyle/>
          <a:p>
            <a:r>
              <a:rPr lang="en-US" sz="4000" dirty="0" err="1" smtClean="0">
                <a:solidFill>
                  <a:schemeClr val="bg1"/>
                </a:solidFill>
                <a:latin typeface="OldNewspaperTypes" charset="0"/>
                <a:ea typeface="OldNewspaperTypes" charset="0"/>
                <a:cs typeface="OldNewspaperTypes" charset="0"/>
              </a:rPr>
              <a:t>BSides</a:t>
            </a:r>
            <a:r>
              <a:rPr lang="en-US" sz="4000" dirty="0" smtClean="0">
                <a:solidFill>
                  <a:schemeClr val="bg1"/>
                </a:solidFill>
                <a:latin typeface="OldNewspaperTypes" charset="0"/>
                <a:ea typeface="OldNewspaperTypes" charset="0"/>
                <a:cs typeface="OldNewspaperTypes" charset="0"/>
              </a:rPr>
              <a:t> Las Vegas 2015</a:t>
            </a:r>
          </a:p>
          <a:p>
            <a:r>
              <a:rPr lang="en-US" sz="4000" dirty="0" smtClean="0">
                <a:solidFill>
                  <a:schemeClr val="bg1"/>
                </a:solidFill>
                <a:latin typeface="OldNewspaperTypes" charset="0"/>
                <a:ea typeface="OldNewspaperTypes" charset="0"/>
                <a:cs typeface="OldNewspaperTypes" charset="0"/>
              </a:rPr>
              <a:t>Tuesday, August 4, 2015</a:t>
            </a:r>
            <a:endParaRPr lang="en-US" sz="4000" dirty="0">
              <a:solidFill>
                <a:schemeClr val="bg1"/>
              </a:solidFill>
              <a:latin typeface="OldNewspaperTypes" charset="0"/>
              <a:ea typeface="OldNewspaperTypes" charset="0"/>
              <a:cs typeface="OldNewspaperTypes" charset="0"/>
            </a:endParaRPr>
          </a:p>
        </p:txBody>
      </p:sp>
    </p:spTree>
    <p:extLst>
      <p:ext uri="{BB962C8B-B14F-4D97-AF65-F5344CB8AC3E}">
        <p14:creationId xmlns:p14="http://schemas.microsoft.com/office/powerpoint/2010/main" val="1704365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a:t>
            </a:r>
            <a:endParaRPr lang="en-US" dirty="0"/>
          </a:p>
        </p:txBody>
      </p:sp>
      <p:sp>
        <p:nvSpPr>
          <p:cNvPr id="3" name="Content Placeholder 2"/>
          <p:cNvSpPr>
            <a:spLocks noGrp="1"/>
          </p:cNvSpPr>
          <p:nvPr>
            <p:ph idx="1"/>
          </p:nvPr>
        </p:nvSpPr>
        <p:spPr/>
        <p:txBody>
          <a:bodyPr/>
          <a:lstStyle/>
          <a:p>
            <a:r>
              <a:rPr lang="en-US" dirty="0" smtClean="0"/>
              <a:t>Connected Medical Device Procurement Guide</a:t>
            </a:r>
          </a:p>
          <a:p>
            <a:r>
              <a:rPr lang="en-US" dirty="0" smtClean="0"/>
              <a:t>Hippocratic Oath for Connected Medical Devices</a:t>
            </a:r>
          </a:p>
          <a:p>
            <a:r>
              <a:rPr lang="en-US" dirty="0" smtClean="0"/>
              <a:t>D0 N0 H4rm</a:t>
            </a:r>
            <a:endParaRPr lang="en-US" dirty="0"/>
          </a:p>
        </p:txBody>
      </p:sp>
    </p:spTree>
    <p:extLst>
      <p:ext uri="{BB962C8B-B14F-4D97-AF65-F5344CB8AC3E}">
        <p14:creationId xmlns:p14="http://schemas.microsoft.com/office/powerpoint/2010/main" val="434248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31352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Overview</a:t>
            </a:r>
            <a:endParaRPr lang="en-US" dirty="0"/>
          </a:p>
        </p:txBody>
      </p:sp>
      <p:sp>
        <p:nvSpPr>
          <p:cNvPr id="3" name="Content Placeholder 2"/>
          <p:cNvSpPr>
            <a:spLocks noGrp="1"/>
          </p:cNvSpPr>
          <p:nvPr>
            <p:ph idx="1"/>
          </p:nvPr>
        </p:nvSpPr>
        <p:spPr/>
        <p:txBody>
          <a:bodyPr/>
          <a:lstStyle/>
          <a:p>
            <a:r>
              <a:rPr lang="en-US" dirty="0" smtClean="0"/>
              <a:t>Many, many stakeholders </a:t>
            </a:r>
          </a:p>
          <a:p>
            <a:r>
              <a:rPr lang="en-US" dirty="0" smtClean="0"/>
              <a:t>Diversity of devices, from </a:t>
            </a:r>
            <a:r>
              <a:rPr lang="en-US" dirty="0" err="1" smtClean="0"/>
              <a:t>swallowable</a:t>
            </a:r>
            <a:r>
              <a:rPr lang="en-US" dirty="0" smtClean="0"/>
              <a:t> pills to enormous radiological devices.</a:t>
            </a:r>
          </a:p>
          <a:p>
            <a:r>
              <a:rPr lang="en-US" dirty="0" smtClean="0"/>
              <a:t>Something that affects nearly all of us. Many researchers are also patients of these treatments. So it’s very visceral, and easy to demonstrate why it matters.</a:t>
            </a:r>
          </a:p>
          <a:p>
            <a:r>
              <a:rPr lang="en-US" dirty="0" smtClean="0"/>
              <a:t>One of the most critical single stakeholders is the FDA.</a:t>
            </a:r>
            <a:endParaRPr lang="en-US" dirty="0"/>
          </a:p>
        </p:txBody>
      </p:sp>
    </p:spTree>
    <p:extLst>
      <p:ext uri="{BB962C8B-B14F-4D97-AF65-F5344CB8AC3E}">
        <p14:creationId xmlns:p14="http://schemas.microsoft.com/office/powerpoint/2010/main" val="2044897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the FDA</a:t>
            </a:r>
            <a:endParaRPr lang="en-US" dirty="0"/>
          </a:p>
        </p:txBody>
      </p:sp>
      <p:sp>
        <p:nvSpPr>
          <p:cNvPr id="3" name="Content Placeholder 2"/>
          <p:cNvSpPr>
            <a:spLocks noGrp="1"/>
          </p:cNvSpPr>
          <p:nvPr>
            <p:ph idx="1"/>
          </p:nvPr>
        </p:nvSpPr>
        <p:spPr/>
        <p:txBody>
          <a:bodyPr/>
          <a:lstStyle/>
          <a:p>
            <a:r>
              <a:rPr lang="en-US" dirty="0" smtClean="0"/>
              <a:t>Suzanne Schwartz</a:t>
            </a:r>
          </a:p>
          <a:p>
            <a:r>
              <a:rPr lang="en-US" dirty="0"/>
              <a:t>Director Emergency Preparedness/Operations &amp; Medical Countermeasures (EMCM</a:t>
            </a:r>
            <a:r>
              <a:rPr lang="en-US" dirty="0" smtClean="0"/>
              <a:t>)</a:t>
            </a:r>
          </a:p>
        </p:txBody>
      </p:sp>
    </p:spTree>
    <p:extLst>
      <p:ext uri="{BB962C8B-B14F-4D97-AF65-F5344CB8AC3E}">
        <p14:creationId xmlns:p14="http://schemas.microsoft.com/office/powerpoint/2010/main" val="1820388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6CB927A2-CE1F-4B30-9B4F-2D4C1449A821}" type="slidenum">
              <a:rPr lang="en-US"/>
              <a:pPr>
                <a:defRPr/>
              </a:pPr>
              <a:t>4</a:t>
            </a:fld>
            <a:endParaRPr lang="en-US" dirty="0"/>
          </a:p>
        </p:txBody>
      </p:sp>
      <p:graphicFrame>
        <p:nvGraphicFramePr>
          <p:cNvPr id="3075" name="Object 9"/>
          <p:cNvGraphicFramePr>
            <a:graphicFrameLocks noGrp="1" noChangeAspect="1"/>
          </p:cNvGraphicFramePr>
          <p:nvPr>
            <p:ph/>
          </p:nvPr>
        </p:nvGraphicFramePr>
        <p:xfrm>
          <a:off x="101601" y="1682751"/>
          <a:ext cx="11918951" cy="5154613"/>
        </p:xfrm>
        <a:graphic>
          <a:graphicData uri="http://schemas.openxmlformats.org/presentationml/2006/ole">
            <mc:AlternateContent xmlns:mc="http://schemas.openxmlformats.org/markup-compatibility/2006">
              <mc:Choice xmlns:v="urn:schemas-microsoft-com:vml" Requires="v">
                <p:oleObj spid="_x0000_s1038" name="Visio" r:id="rId4" imgW="7828297" imgH="4513807" progId="Visio.Drawing.11">
                  <p:embed/>
                </p:oleObj>
              </mc:Choice>
              <mc:Fallback>
                <p:oleObj name="Visio" r:id="rId4" imgW="7828297" imgH="4513807"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601" y="1682751"/>
                        <a:ext cx="11918951" cy="515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6" name="Rectangle 2"/>
          <p:cNvSpPr>
            <a:spLocks noChangeArrowheads="1"/>
          </p:cNvSpPr>
          <p:nvPr/>
        </p:nvSpPr>
        <p:spPr bwMode="auto">
          <a:xfrm>
            <a:off x="1016000" y="762001"/>
            <a:ext cx="103632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US" altLang="en-US" sz="4000" b="1">
                <a:solidFill>
                  <a:schemeClr val="accent2"/>
                </a:solidFill>
              </a:rPr>
              <a:t>FDA Organization</a:t>
            </a:r>
          </a:p>
        </p:txBody>
      </p:sp>
    </p:spTree>
    <p:extLst>
      <p:ext uri="{BB962C8B-B14F-4D97-AF65-F5344CB8AC3E}">
        <p14:creationId xmlns:p14="http://schemas.microsoft.com/office/powerpoint/2010/main" val="2567082088"/>
      </p:ext>
    </p:extLst>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green lase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1" y="5305425"/>
            <a:ext cx="20193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title"/>
          </p:nvPr>
        </p:nvSpPr>
        <p:spPr/>
        <p:txBody>
          <a:bodyPr/>
          <a:lstStyle/>
          <a:p>
            <a:r>
              <a:rPr lang="en-US" altLang="en-US" b="1" i="1" dirty="0" smtClean="0">
                <a:ea typeface="ＭＳ Ｐゴシック" pitchFamily="34" charset="-128"/>
              </a:rPr>
              <a:t>The products we regulate…</a:t>
            </a:r>
          </a:p>
        </p:txBody>
      </p:sp>
      <p:pic>
        <p:nvPicPr>
          <p:cNvPr id="13316" name="Picture 6" descr="accur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8284" y="2209801"/>
            <a:ext cx="1784349" cy="168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pic>
      <p:pic>
        <p:nvPicPr>
          <p:cNvPr id="13317" name="Picture 7" descr="00SS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5700" y="2209800"/>
            <a:ext cx="1651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8" descr="0017-0308-0406-4706_SM"/>
          <p:cNvPicPr>
            <a:picLocks noChangeAspect="1" noChangeArrowheads="1"/>
          </p:cNvPicPr>
          <p:nvPr/>
        </p:nvPicPr>
        <p:blipFill>
          <a:blip r:embed="rId6">
            <a:extLst>
              <a:ext uri="{28A0092B-C50C-407E-A947-70E740481C1C}">
                <a14:useLocalDpi xmlns:a14="http://schemas.microsoft.com/office/drawing/2010/main" val="0"/>
              </a:ext>
            </a:extLst>
          </a:blip>
          <a:srcRect t="28038" b="11215"/>
          <a:stretch>
            <a:fillRect/>
          </a:stretch>
        </p:blipFill>
        <p:spPr bwMode="auto">
          <a:xfrm>
            <a:off x="2038351" y="3327401"/>
            <a:ext cx="1549400"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pic>
      <p:pic>
        <p:nvPicPr>
          <p:cNvPr id="13319" name="Picture 9" descr="photoB2"/>
          <p:cNvPicPr>
            <a:picLocks noChangeAspect="1" noChangeArrowheads="1"/>
          </p:cNvPicPr>
          <p:nvPr/>
        </p:nvPicPr>
        <p:blipFill>
          <a:blip r:embed="rId7">
            <a:extLst>
              <a:ext uri="{28A0092B-C50C-407E-A947-70E740481C1C}">
                <a14:useLocalDpi xmlns:a14="http://schemas.microsoft.com/office/drawing/2010/main" val="0"/>
              </a:ext>
            </a:extLst>
          </a:blip>
          <a:srcRect l="29616" t="31731" r="28847" b="16827"/>
          <a:stretch>
            <a:fillRect/>
          </a:stretch>
        </p:blipFill>
        <p:spPr bwMode="auto">
          <a:xfrm>
            <a:off x="6635751" y="3168651"/>
            <a:ext cx="1174749"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pic>
      <p:pic>
        <p:nvPicPr>
          <p:cNvPr id="13320" name="Picture 10" descr="cardio3"/>
          <p:cNvPicPr>
            <a:picLocks noChangeAspect="1" noChangeArrowheads="1"/>
          </p:cNvPicPr>
          <p:nvPr/>
        </p:nvPicPr>
        <p:blipFill>
          <a:blip r:embed="rId8">
            <a:extLst>
              <a:ext uri="{28A0092B-C50C-407E-A947-70E740481C1C}">
                <a14:useLocalDpi xmlns:a14="http://schemas.microsoft.com/office/drawing/2010/main" val="0"/>
              </a:ext>
            </a:extLst>
          </a:blip>
          <a:srcRect l="14516" t="5400" r="12701" b="7800"/>
          <a:stretch>
            <a:fillRect/>
          </a:stretch>
        </p:blipFill>
        <p:spPr bwMode="auto">
          <a:xfrm>
            <a:off x="6635751" y="3971925"/>
            <a:ext cx="1504949" cy="1277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pic>
      <p:pic>
        <p:nvPicPr>
          <p:cNvPr id="13321" name="Picture 11" descr="vitality_hero"/>
          <p:cNvPicPr>
            <a:picLocks noChangeAspect="1" noChangeArrowheads="1"/>
          </p:cNvPicPr>
          <p:nvPr/>
        </p:nvPicPr>
        <p:blipFill>
          <a:blip r:embed="rId9">
            <a:extLst>
              <a:ext uri="{28A0092B-C50C-407E-A947-70E740481C1C}">
                <a14:useLocalDpi xmlns:a14="http://schemas.microsoft.com/office/drawing/2010/main" val="0"/>
              </a:ext>
            </a:extLst>
          </a:blip>
          <a:srcRect l="16321" r="13989"/>
          <a:stretch>
            <a:fillRect/>
          </a:stretch>
        </p:blipFill>
        <p:spPr bwMode="auto">
          <a:xfrm>
            <a:off x="2065868" y="3903663"/>
            <a:ext cx="1716617" cy="134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pic>
      <p:pic>
        <p:nvPicPr>
          <p:cNvPr id="13322" name="Picture 12" descr="rematch"/>
          <p:cNvPicPr>
            <a:picLocks noChangeAspect="1" noChangeArrowheads="1"/>
          </p:cNvPicPr>
          <p:nvPr/>
        </p:nvPicPr>
        <p:blipFill>
          <a:blip r:embed="rId10">
            <a:extLst>
              <a:ext uri="{28A0092B-C50C-407E-A947-70E740481C1C}">
                <a14:useLocalDpi xmlns:a14="http://schemas.microsoft.com/office/drawing/2010/main" val="0"/>
              </a:ext>
            </a:extLst>
          </a:blip>
          <a:srcRect l="35405" r="24036"/>
          <a:stretch>
            <a:fillRect/>
          </a:stretch>
        </p:blipFill>
        <p:spPr bwMode="auto">
          <a:xfrm>
            <a:off x="7782984" y="1981201"/>
            <a:ext cx="1496483" cy="1647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pic>
      <p:pic>
        <p:nvPicPr>
          <p:cNvPr id="13323" name="Picture 13" descr="fullsys_hd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97818" y="3038476"/>
            <a:ext cx="2927349" cy="166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pic>
      <p:pic>
        <p:nvPicPr>
          <p:cNvPr id="13324" name="Picture 14" descr="46_2"/>
          <p:cNvPicPr>
            <a:picLocks noChangeAspect="1" noChangeArrowheads="1"/>
          </p:cNvPicPr>
          <p:nvPr/>
        </p:nvPicPr>
        <p:blipFill>
          <a:blip r:embed="rId12">
            <a:extLst>
              <a:ext uri="{28A0092B-C50C-407E-A947-70E740481C1C}">
                <a14:useLocalDpi xmlns:a14="http://schemas.microsoft.com/office/drawing/2010/main" val="0"/>
              </a:ext>
            </a:extLst>
          </a:blip>
          <a:srcRect l="20000" r="19000"/>
          <a:stretch>
            <a:fillRect/>
          </a:stretch>
        </p:blipFill>
        <p:spPr bwMode="auto">
          <a:xfrm>
            <a:off x="6548967" y="2209801"/>
            <a:ext cx="1369484" cy="1190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pic>
      <p:pic>
        <p:nvPicPr>
          <p:cNvPr id="13325" name="Picture 15" descr="5-28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58117" y="3971926"/>
            <a:ext cx="1386416"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pic>
      <p:pic>
        <p:nvPicPr>
          <p:cNvPr id="13326" name="Picture 16" descr="606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15784" y="4337051"/>
            <a:ext cx="1066800" cy="91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pic>
      <p:pic>
        <p:nvPicPr>
          <p:cNvPr id="13327" name="Picture 17" descr="clearspots"/>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00484" y="4079875"/>
            <a:ext cx="1081616" cy="1169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pic>
      <p:pic>
        <p:nvPicPr>
          <p:cNvPr id="13328" name="Picture 18" descr="airway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02251" y="2209801"/>
            <a:ext cx="1293283" cy="900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pic>
      <p:pic>
        <p:nvPicPr>
          <p:cNvPr id="13329" name="Picture 19" descr="OMD0018"/>
          <p:cNvPicPr>
            <a:picLocks noChangeAspect="1" noChangeArrowheads="1"/>
          </p:cNvPicPr>
          <p:nvPr/>
        </p:nvPicPr>
        <p:blipFill>
          <a:blip r:embed="rId17">
            <a:extLst>
              <a:ext uri="{28A0092B-C50C-407E-A947-70E740481C1C}">
                <a14:useLocalDpi xmlns:a14="http://schemas.microsoft.com/office/drawing/2010/main" val="0"/>
              </a:ext>
            </a:extLst>
          </a:blip>
          <a:srcRect t="10112" b="8989"/>
          <a:stretch>
            <a:fillRect/>
          </a:stretch>
        </p:blipFill>
        <p:spPr bwMode="auto">
          <a:xfrm>
            <a:off x="7655984" y="3605213"/>
            <a:ext cx="1498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pic>
      <p:sp>
        <p:nvSpPr>
          <p:cNvPr id="226324" name="Rectangle 20"/>
          <p:cNvSpPr>
            <a:spLocks noChangeArrowheads="1"/>
          </p:cNvSpPr>
          <p:nvPr/>
        </p:nvSpPr>
        <p:spPr bwMode="auto">
          <a:xfrm>
            <a:off x="2065867" y="2225675"/>
            <a:ext cx="7120467" cy="299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miter lim="800000"/>
                <a:headEnd/>
                <a:tailEnd/>
              </a14:hiddenLine>
            </a:ext>
            <a:ext uri="{AF507438-7753-43E0-B8FC-AC1667EBCBE1}">
              <a14:hiddenEffects xmlns:a14="http://schemas.microsoft.com/office/drawing/2010/main">
                <a:effectLst>
                  <a:outerShdw dist="104727" dir="842175" algn="ctr" rotWithShape="0">
                    <a:srgbClr val="FF9933"/>
                  </a:outerShdw>
                </a:effectLst>
              </a14:hiddenEffects>
            </a:ext>
          </a:extLst>
        </p:spPr>
        <p:txBody>
          <a:bodyPr wrap="none" anchor="ctr"/>
          <a:lstStyle/>
          <a:p>
            <a:pPr>
              <a:defRPr/>
            </a:pPr>
            <a:endParaRPr lang="en-US" sz="1600">
              <a:solidFill>
                <a:srgbClr val="C0C0C0"/>
              </a:solidFill>
              <a:effectLst>
                <a:outerShdw blurRad="38100" dist="38100" dir="2700000" algn="tl">
                  <a:srgbClr val="000000">
                    <a:alpha val="43137"/>
                  </a:srgbClr>
                </a:outerShdw>
              </a:effectLst>
              <a:latin typeface="Trebuchet MS" pitchFamily="34" charset="0"/>
            </a:endParaRPr>
          </a:p>
        </p:txBody>
      </p:sp>
      <p:pic>
        <p:nvPicPr>
          <p:cNvPr id="13331" name="Picture 21" descr="[scanne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122834" y="3074989"/>
            <a:ext cx="1545167"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2" name="Picture 22" descr="[rear scan]"/>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9152467" y="3548063"/>
            <a:ext cx="560917"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3" name="Picture 23" descr="Kenmore $149"/>
          <p:cNvPicPr>
            <a:picLocks noChangeAspect="1" noChangeArrowheads="1"/>
          </p:cNvPicPr>
          <p:nvPr/>
        </p:nvPicPr>
        <p:blipFill>
          <a:blip r:embed="rId20">
            <a:extLst>
              <a:ext uri="{28A0092B-C50C-407E-A947-70E740481C1C}">
                <a14:useLocalDpi xmlns:a14="http://schemas.microsoft.com/office/drawing/2010/main" val="0"/>
              </a:ext>
            </a:extLst>
          </a:blip>
          <a:srcRect l="4022" t="3087" r="8621" b="17902"/>
          <a:stretch>
            <a:fillRect/>
          </a:stretch>
        </p:blipFill>
        <p:spPr bwMode="auto">
          <a:xfrm>
            <a:off x="5249334" y="4360863"/>
            <a:ext cx="136101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4" name="Picture 24" descr="Sulzer Hip"/>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9135533" y="2209801"/>
            <a:ext cx="1320800"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5" name="Picture 2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550834" y="4724401"/>
            <a:ext cx="867833"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6" name="Picture 26" descr="abiocor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012951" y="3903663"/>
            <a:ext cx="1549400"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7" name="Picture 27" descr="therasound3_5"/>
          <p:cNvPicPr preferRelativeResize="0">
            <a:picLocks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812800" y="2790825"/>
            <a:ext cx="152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8" name="Picture 29" descr="See the full picture in detail">
            <a:hlinkClick r:id="rId25"/>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556000" y="5327650"/>
            <a:ext cx="19304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9" name="Picture 30" descr="rapiscancabinet"/>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7509933" y="5284789"/>
            <a:ext cx="1828800" cy="115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0" name="Picture 32" descr="MCTunnel"/>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137834" y="5408613"/>
            <a:ext cx="1418167" cy="96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1" name="Picture 33" descr="Stinger1MC"/>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219200" y="4924426"/>
            <a:ext cx="1418167"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2" name="Picture 34" descr="star-tec cell phon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219200" y="3781426"/>
            <a:ext cx="1018117"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2" descr="http://2.imimg.com/data2/UH/DM/MY-1222653/laboratory-information-mana-250x250.jpg"/>
          <p:cNvPicPr>
            <a:picLocks noChangeAspect="1" noChangeArrowheads="1"/>
          </p:cNvPicPr>
          <p:nvPr/>
        </p:nvPicPr>
        <p:blipFill>
          <a:blip r:embed="rId3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35310" y="1608993"/>
            <a:ext cx="2552321" cy="191424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3344" name="Picture 4"/>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842434" y="3778251"/>
            <a:ext cx="166793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45" name="Picture 2"/>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9150351" y="1755776"/>
            <a:ext cx="2540000" cy="151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46" name="Slide Number Placeholder 5"/>
          <p:cNvSpPr txBox="1">
            <a:spLocks/>
          </p:cNvSpPr>
          <p:nvPr/>
        </p:nvSpPr>
        <p:spPr bwMode="auto">
          <a:xfrm>
            <a:off x="8737600" y="6356351"/>
            <a:ext cx="284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0"/>
              </a:spcBef>
              <a:buFontTx/>
              <a:buNone/>
            </a:pPr>
            <a:fld id="{2F96300C-2043-472C-97A6-0BB3C254B75D}" type="slidenum">
              <a:rPr lang="en-US" altLang="en-US" sz="1200">
                <a:solidFill>
                  <a:srgbClr val="898989"/>
                </a:solidFill>
                <a:cs typeface="Arial" charset="0"/>
              </a:rPr>
              <a:pPr algn="r" eaLnBrk="1" hangingPunct="1">
                <a:spcBef>
                  <a:spcPct val="0"/>
                </a:spcBef>
                <a:buFontTx/>
                <a:buNone/>
              </a:pPr>
              <a:t>5</a:t>
            </a:fld>
            <a:endParaRPr lang="en-US" altLang="en-US" sz="1200">
              <a:solidFill>
                <a:srgbClr val="898989"/>
              </a:solidFill>
              <a:cs typeface="Arial" charset="0"/>
            </a:endParaRPr>
          </a:p>
        </p:txBody>
      </p:sp>
    </p:spTree>
    <p:extLst>
      <p:ext uri="{BB962C8B-B14F-4D97-AF65-F5344CB8AC3E}">
        <p14:creationId xmlns:p14="http://schemas.microsoft.com/office/powerpoint/2010/main" val="1778680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09600" y="906464"/>
            <a:ext cx="10668000" cy="427037"/>
          </a:xfrm>
        </p:spPr>
        <p:txBody>
          <a:bodyPr>
            <a:normAutofit fontScale="90000"/>
          </a:bodyPr>
          <a:lstStyle/>
          <a:p>
            <a:r>
              <a:rPr lang="en-US" altLang="en-US" sz="4000" i="1" smtClean="0">
                <a:solidFill>
                  <a:schemeClr val="tx1"/>
                </a:solidFill>
                <a:ea typeface="ＭＳ Ｐゴシック" pitchFamily="34" charset="-128"/>
              </a:rPr>
              <a:t>CDRH/FDA Goals</a:t>
            </a:r>
          </a:p>
        </p:txBody>
      </p:sp>
      <p:sp>
        <p:nvSpPr>
          <p:cNvPr id="3" name="Content Placeholder 2"/>
          <p:cNvSpPr>
            <a:spLocks noGrp="1"/>
          </p:cNvSpPr>
          <p:nvPr>
            <p:ph idx="1"/>
          </p:nvPr>
        </p:nvSpPr>
        <p:spPr/>
        <p:txBody>
          <a:bodyPr>
            <a:normAutofit fontScale="85000" lnSpcReduction="20000"/>
          </a:bodyPr>
          <a:lstStyle/>
          <a:p>
            <a:pPr>
              <a:defRPr/>
            </a:pPr>
            <a:r>
              <a:rPr lang="en-US" dirty="0" smtClean="0"/>
              <a:t>Meet our mission: safe and effective devices</a:t>
            </a:r>
          </a:p>
          <a:p>
            <a:pPr>
              <a:defRPr/>
            </a:pPr>
            <a:r>
              <a:rPr lang="en-US" dirty="0" smtClean="0"/>
              <a:t>Raise </a:t>
            </a:r>
            <a:r>
              <a:rPr lang="en-US" dirty="0"/>
              <a:t>cyber-security </a:t>
            </a:r>
            <a:r>
              <a:rPr lang="en-US" dirty="0" smtClean="0"/>
              <a:t>awareness </a:t>
            </a:r>
          </a:p>
          <a:p>
            <a:pPr lvl="1">
              <a:defRPr/>
            </a:pPr>
            <a:r>
              <a:rPr lang="en-US" dirty="0" smtClean="0"/>
              <a:t>leverage </a:t>
            </a:r>
            <a:r>
              <a:rPr lang="en-US" dirty="0"/>
              <a:t>knowledge from other </a:t>
            </a:r>
            <a:r>
              <a:rPr lang="en-US" dirty="0" smtClean="0"/>
              <a:t>industry sectors</a:t>
            </a:r>
            <a:endParaRPr lang="en-US" dirty="0"/>
          </a:p>
          <a:p>
            <a:pPr>
              <a:defRPr/>
            </a:pPr>
            <a:r>
              <a:rPr lang="en-US" b="1" dirty="0" smtClean="0">
                <a:solidFill>
                  <a:srgbClr val="7030A0"/>
                </a:solidFill>
              </a:rPr>
              <a:t>Promote </a:t>
            </a:r>
            <a:r>
              <a:rPr lang="en-US" b="1" dirty="0">
                <a:solidFill>
                  <a:srgbClr val="7030A0"/>
                </a:solidFill>
              </a:rPr>
              <a:t>safety and security by design by clear regulatory expectation</a:t>
            </a:r>
          </a:p>
          <a:p>
            <a:pPr>
              <a:lnSpc>
                <a:spcPct val="150000"/>
              </a:lnSpc>
              <a:defRPr/>
            </a:pPr>
            <a:r>
              <a:rPr lang="en-US" b="1" dirty="0" smtClean="0">
                <a:solidFill>
                  <a:srgbClr val="7030A0"/>
                </a:solidFill>
              </a:rPr>
              <a:t>Promote coordinated vulnerability disclosure &amp;  proactive vulnerability management</a:t>
            </a:r>
            <a:endParaRPr lang="en-US" b="1" dirty="0">
              <a:solidFill>
                <a:srgbClr val="7030A0"/>
              </a:solidFill>
            </a:endParaRPr>
          </a:p>
          <a:p>
            <a:pPr>
              <a:lnSpc>
                <a:spcPct val="150000"/>
              </a:lnSpc>
              <a:defRPr/>
            </a:pPr>
            <a:r>
              <a:rPr lang="en-US" b="1" dirty="0" smtClean="0">
                <a:solidFill>
                  <a:srgbClr val="7030A0"/>
                </a:solidFill>
              </a:rPr>
              <a:t>Minimize reactive approaches</a:t>
            </a:r>
          </a:p>
          <a:p>
            <a:pPr>
              <a:lnSpc>
                <a:spcPct val="150000"/>
              </a:lnSpc>
              <a:defRPr/>
            </a:pPr>
            <a:r>
              <a:rPr lang="en-US" dirty="0" smtClean="0"/>
              <a:t>Foster </a:t>
            </a:r>
            <a:r>
              <a:rPr lang="en-US" b="1" i="1" dirty="0" smtClean="0"/>
              <a:t>‘whole of community’ </a:t>
            </a:r>
          </a:p>
          <a:p>
            <a:pPr marL="0" indent="0">
              <a:lnSpc>
                <a:spcPct val="150000"/>
              </a:lnSpc>
              <a:buFont typeface="Arial" charset="0"/>
              <a:buNone/>
              <a:defRPr/>
            </a:pPr>
            <a:r>
              <a:rPr lang="en-US" dirty="0" smtClean="0"/>
              <a:t>        approach</a:t>
            </a:r>
          </a:p>
          <a:p>
            <a:pPr>
              <a:defRPr/>
            </a:pPr>
            <a:endParaRPr lang="en-US" dirty="0" smtClean="0"/>
          </a:p>
        </p:txBody>
      </p:sp>
      <p:pic>
        <p:nvPicPr>
          <p:cNvPr id="23556" name="Picture 2" descr="C:\Users\BYP\AppData\Local\Microsoft\Windows\Temporary Internet Files\Content.IE5\X9OHK109\proactiv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8000" y="4038600"/>
            <a:ext cx="3251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fld id="{0EC1DDDD-1645-4532-A261-17E14C3BCEA1}" type="slidenum">
              <a:rPr lang="en-US" altLang="en-US" sz="1200" smtClean="0">
                <a:solidFill>
                  <a:srgbClr val="2F2B20"/>
                </a:solidFill>
                <a:cs typeface="Arial" charset="0"/>
              </a:rPr>
              <a:pPr>
                <a:spcBef>
                  <a:spcPct val="0"/>
                </a:spcBef>
                <a:buFontTx/>
                <a:buNone/>
              </a:pPr>
              <a:t>6</a:t>
            </a:fld>
            <a:endParaRPr lang="en-US" altLang="en-US" sz="1200" smtClean="0">
              <a:solidFill>
                <a:srgbClr val="2F2B20"/>
              </a:solidFill>
              <a:cs typeface="Arial" charset="0"/>
            </a:endParaRPr>
          </a:p>
        </p:txBody>
      </p:sp>
    </p:spTree>
    <p:extLst>
      <p:ext uri="{BB962C8B-B14F-4D97-AF65-F5344CB8AC3E}">
        <p14:creationId xmlns:p14="http://schemas.microsoft.com/office/powerpoint/2010/main" val="1197915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09600" y="906464"/>
            <a:ext cx="10668000" cy="427037"/>
          </a:xfrm>
        </p:spPr>
        <p:txBody>
          <a:bodyPr>
            <a:normAutofit fontScale="90000"/>
          </a:bodyPr>
          <a:lstStyle/>
          <a:p>
            <a:r>
              <a:rPr lang="en-US" altLang="en-US" i="1" dirty="0" smtClean="0">
                <a:solidFill>
                  <a:schemeClr val="tx1"/>
                </a:solidFill>
                <a:ea typeface="ＭＳ Ｐゴシック" pitchFamily="34" charset="-128"/>
              </a:rPr>
              <a:t> Key Takeaways</a:t>
            </a:r>
          </a:p>
        </p:txBody>
      </p:sp>
      <p:sp>
        <p:nvSpPr>
          <p:cNvPr id="18435" name="Content Placeholder 2"/>
          <p:cNvSpPr>
            <a:spLocks noGrp="1"/>
          </p:cNvSpPr>
          <p:nvPr>
            <p:ph idx="1"/>
          </p:nvPr>
        </p:nvSpPr>
        <p:spPr/>
        <p:txBody>
          <a:bodyPr/>
          <a:lstStyle/>
          <a:p>
            <a:pPr>
              <a:defRPr/>
            </a:pPr>
            <a:r>
              <a:rPr lang="en-US" altLang="en-US" dirty="0">
                <a:ea typeface="ＭＳ Ｐゴシック" pitchFamily="34" charset="-128"/>
              </a:rPr>
              <a:t>FDA seeks to foster a ‘whole of community’ </a:t>
            </a:r>
            <a:r>
              <a:rPr lang="en-US" altLang="en-US" dirty="0" smtClean="0">
                <a:ea typeface="ＭＳ Ｐゴシック" pitchFamily="34" charset="-128"/>
              </a:rPr>
              <a:t>approach </a:t>
            </a:r>
          </a:p>
          <a:p>
            <a:pPr lvl="1">
              <a:defRPr/>
            </a:pPr>
            <a:r>
              <a:rPr lang="en-US" altLang="en-US" b="1" dirty="0" smtClean="0">
                <a:solidFill>
                  <a:srgbClr val="7030A0"/>
                </a:solidFill>
                <a:ea typeface="ＭＳ Ｐゴシック" pitchFamily="34" charset="-128"/>
              </a:rPr>
              <a:t>That means security researchers play an important role! </a:t>
            </a:r>
            <a:endParaRPr lang="en-US" altLang="en-US" b="1" dirty="0">
              <a:solidFill>
                <a:srgbClr val="7030A0"/>
              </a:solidFill>
              <a:ea typeface="ＭＳ Ｐゴシック" pitchFamily="34" charset="-128"/>
            </a:endParaRPr>
          </a:p>
          <a:p>
            <a:pPr>
              <a:defRPr/>
            </a:pPr>
            <a:r>
              <a:rPr lang="en-US" altLang="en-US" dirty="0" smtClean="0">
                <a:ea typeface="ＭＳ Ｐゴシック" pitchFamily="34" charset="-128"/>
              </a:rPr>
              <a:t>Establish a Cybersecurity Risk Management Program</a:t>
            </a:r>
          </a:p>
          <a:p>
            <a:pPr>
              <a:defRPr/>
            </a:pPr>
            <a:r>
              <a:rPr lang="en-US" altLang="en-US" dirty="0" smtClean="0">
                <a:ea typeface="ＭＳ Ｐゴシック" pitchFamily="34" charset="-128"/>
              </a:rPr>
              <a:t>Make cyber hygiene paramount</a:t>
            </a:r>
          </a:p>
          <a:p>
            <a:pPr>
              <a:defRPr/>
            </a:pPr>
            <a:r>
              <a:rPr lang="en-US" altLang="en-US" dirty="0" smtClean="0">
                <a:ea typeface="ＭＳ Ｐゴシック" pitchFamily="34" charset="-128"/>
              </a:rPr>
              <a:t>Create a trusted environment for information sharing</a:t>
            </a:r>
          </a:p>
          <a:p>
            <a:pPr>
              <a:defRPr/>
            </a:pPr>
            <a:r>
              <a:rPr lang="en-US" altLang="en-US" dirty="0" smtClean="0">
                <a:ea typeface="ＭＳ Ｐゴシック" pitchFamily="34" charset="-128"/>
              </a:rPr>
              <a:t>Software updates for cybersecurity do not require pre-market review or recall (there are some exceptions)</a:t>
            </a:r>
          </a:p>
          <a:p>
            <a:pPr marL="0" indent="0">
              <a:buFont typeface="Arial" charset="0"/>
              <a:buNone/>
              <a:defRPr/>
            </a:pPr>
            <a:endParaRPr lang="en-US" altLang="en-US" dirty="0" smtClean="0">
              <a:ea typeface="ＭＳ Ｐゴシック" pitchFamily="34" charset="-128"/>
            </a:endParaRPr>
          </a:p>
          <a:p>
            <a:pPr>
              <a:defRPr/>
            </a:pPr>
            <a:endParaRPr lang="en-US" altLang="en-US" dirty="0" smtClean="0">
              <a:ea typeface="ＭＳ Ｐゴシック" pitchFamily="34" charset="-128"/>
            </a:endParaRP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r>
              <a:rPr lang="en-US" altLang="en-US" sz="1200" smtClean="0">
                <a:solidFill>
                  <a:srgbClr val="898989"/>
                </a:solidFill>
                <a:cs typeface="Arial" charset="0"/>
              </a:rPr>
              <a:t>Slide </a:t>
            </a:r>
            <a:fld id="{98214853-25B9-4D9B-8D2C-C79E26D59FE3}" type="slidenum">
              <a:rPr lang="en-US" altLang="en-US" sz="1200" smtClean="0">
                <a:solidFill>
                  <a:srgbClr val="898989"/>
                </a:solidFill>
                <a:cs typeface="Arial" charset="0"/>
              </a:rPr>
              <a:pPr>
                <a:spcBef>
                  <a:spcPct val="0"/>
                </a:spcBef>
                <a:buFontTx/>
                <a:buNone/>
              </a:pPr>
              <a:t>7</a:t>
            </a:fld>
            <a:endParaRPr lang="en-US" altLang="en-US" sz="1200" smtClean="0">
              <a:solidFill>
                <a:srgbClr val="898989"/>
              </a:solidFill>
              <a:cs typeface="Arial" charset="0"/>
            </a:endParaRPr>
          </a:p>
        </p:txBody>
      </p:sp>
    </p:spTree>
    <p:extLst>
      <p:ext uri="{BB962C8B-B14F-4D97-AF65-F5344CB8AC3E}">
        <p14:creationId xmlns:p14="http://schemas.microsoft.com/office/powerpoint/2010/main" val="2223905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Atlantic Council workshop and </a:t>
            </a:r>
            <a:r>
              <a:rPr lang="en-US" dirty="0" smtClean="0"/>
              <a:t>paper</a:t>
            </a:r>
            <a:r>
              <a:rPr lang="en-US" baseline="30000" dirty="0" smtClean="0"/>
              <a:t>1</a:t>
            </a:r>
            <a:endParaRPr lang="en-US" baseline="30000" dirty="0"/>
          </a:p>
          <a:p>
            <a:r>
              <a:rPr lang="en-US" dirty="0" smtClean="0"/>
              <a:t>FDA </a:t>
            </a:r>
            <a:r>
              <a:rPr lang="en-US" dirty="0"/>
              <a:t>Pre-Market </a:t>
            </a:r>
            <a:r>
              <a:rPr lang="en-US" dirty="0" smtClean="0"/>
              <a:t>Guidance and Workshop</a:t>
            </a:r>
            <a:r>
              <a:rPr lang="en-US" baseline="30000" dirty="0"/>
              <a:t>2</a:t>
            </a:r>
          </a:p>
          <a:p>
            <a:r>
              <a:rPr lang="en-US" dirty="0" smtClean="0"/>
              <a:t>IEEE Workshop</a:t>
            </a:r>
          </a:p>
          <a:p>
            <a:r>
              <a:rPr lang="en-US" dirty="0" smtClean="0"/>
              <a:t>Embraced by healthcare community conferences</a:t>
            </a:r>
          </a:p>
          <a:p>
            <a:r>
              <a:rPr lang="en-US" dirty="0" smtClean="0"/>
              <a:t>Atlantic Council Cyber Wednesday</a:t>
            </a:r>
            <a:r>
              <a:rPr lang="en-US" baseline="30000" dirty="0" smtClean="0"/>
              <a:t>3</a:t>
            </a:r>
          </a:p>
          <a:p>
            <a:r>
              <a:rPr lang="en-US" dirty="0"/>
              <a:t>Vulnerability Disclosure Policies</a:t>
            </a:r>
          </a:p>
          <a:p>
            <a:r>
              <a:rPr lang="en-US" dirty="0" smtClean="0"/>
              <a:t>Vulnerability </a:t>
            </a:r>
            <a:r>
              <a:rPr lang="en-US" dirty="0"/>
              <a:t>Disclosure Brainstorming and </a:t>
            </a:r>
            <a:r>
              <a:rPr lang="en-US" dirty="0" smtClean="0"/>
              <a:t>Education with FDA</a:t>
            </a:r>
            <a:endParaRPr lang="en-US" dirty="0"/>
          </a:p>
          <a:p>
            <a:r>
              <a:rPr lang="en-US" dirty="0" smtClean="0"/>
              <a:t>Safety Communications BEFORE evidence of harm</a:t>
            </a:r>
            <a:endParaRPr lang="en-US" dirty="0"/>
          </a:p>
        </p:txBody>
      </p:sp>
      <p:sp>
        <p:nvSpPr>
          <p:cNvPr id="4" name="Rectangle 3"/>
          <p:cNvSpPr/>
          <p:nvPr/>
        </p:nvSpPr>
        <p:spPr>
          <a:xfrm>
            <a:off x="0" y="6119336"/>
            <a:ext cx="12192000" cy="738664"/>
          </a:xfrm>
          <a:prstGeom prst="rect">
            <a:avLst/>
          </a:prstGeom>
        </p:spPr>
        <p:txBody>
          <a:bodyPr wrap="square">
            <a:spAutoFit/>
          </a:bodyPr>
          <a:lstStyle/>
          <a:p>
            <a:r>
              <a:rPr lang="en-US" sz="1400" baseline="30000" dirty="0"/>
              <a:t>1</a:t>
            </a:r>
            <a:r>
              <a:rPr lang="en-US" sz="1400" dirty="0"/>
              <a:t>http://</a:t>
            </a:r>
            <a:r>
              <a:rPr lang="en-US" sz="1400" dirty="0" err="1" smtClean="0"/>
              <a:t>www.atlanticcouncil.org</a:t>
            </a:r>
            <a:r>
              <a:rPr lang="en-US" sz="1400" dirty="0" smtClean="0"/>
              <a:t>/publications/reports/the-healthcare-internet-of-things-rewards-and-risks</a:t>
            </a:r>
          </a:p>
          <a:p>
            <a:r>
              <a:rPr lang="en-US" sz="1400" baseline="30000" dirty="0" smtClean="0"/>
              <a:t>2</a:t>
            </a:r>
            <a:r>
              <a:rPr lang="en-US" sz="1400" dirty="0" smtClean="0"/>
              <a:t>http</a:t>
            </a:r>
            <a:r>
              <a:rPr lang="en-US" sz="1400" dirty="0"/>
              <a:t>://</a:t>
            </a:r>
            <a:r>
              <a:rPr lang="en-US" sz="1400" dirty="0" err="1" smtClean="0"/>
              <a:t>www.fda.gov</a:t>
            </a:r>
            <a:r>
              <a:rPr lang="en-US" sz="1400" dirty="0" smtClean="0"/>
              <a:t>/</a:t>
            </a:r>
            <a:r>
              <a:rPr lang="en-US" sz="1400" dirty="0" err="1" smtClean="0"/>
              <a:t>MedicalDevices</a:t>
            </a:r>
            <a:r>
              <a:rPr lang="en-US" sz="1400" dirty="0" smtClean="0"/>
              <a:t>/</a:t>
            </a:r>
            <a:r>
              <a:rPr lang="en-US" sz="1400" dirty="0" err="1" smtClean="0"/>
              <a:t>NewsEvents</a:t>
            </a:r>
            <a:r>
              <a:rPr lang="en-US" sz="1400" dirty="0" smtClean="0"/>
              <a:t>/</a:t>
            </a:r>
            <a:r>
              <a:rPr lang="en-US" sz="1400" dirty="0" err="1" smtClean="0"/>
              <a:t>WorkshopsConferences</a:t>
            </a:r>
            <a:r>
              <a:rPr lang="en-US" sz="1400" dirty="0" smtClean="0"/>
              <a:t>/ucm412979.htm</a:t>
            </a:r>
          </a:p>
          <a:p>
            <a:r>
              <a:rPr lang="en-US" sz="1400" baseline="30000" dirty="0" smtClean="0"/>
              <a:t>3</a:t>
            </a:r>
            <a:r>
              <a:rPr lang="en-US" sz="1400" dirty="0" smtClean="0"/>
              <a:t>http</a:t>
            </a:r>
            <a:r>
              <a:rPr lang="en-US" sz="1400" dirty="0"/>
              <a:t>://</a:t>
            </a:r>
            <a:r>
              <a:rPr lang="en-US" sz="1400" dirty="0" err="1" smtClean="0"/>
              <a:t>www.atlanticcouncil.org</a:t>
            </a:r>
            <a:r>
              <a:rPr lang="en-US" sz="1400" dirty="0" smtClean="0"/>
              <a:t>/events/webcasts/cyber-risk-wednesday-the-healthcare-internet-of-things-rewards-and-risks</a:t>
            </a:r>
            <a:endParaRPr lang="en-US" sz="1400" dirty="0"/>
          </a:p>
        </p:txBody>
      </p:sp>
      <p:sp>
        <p:nvSpPr>
          <p:cNvPr id="6" name="Title 1"/>
          <p:cNvSpPr txBox="1">
            <a:spLocks/>
          </p:cNvSpPr>
          <p:nvPr/>
        </p:nvSpPr>
        <p:spPr>
          <a:xfrm>
            <a:off x="838200" y="12805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mtClean="0"/>
              <a:t>Highlights from the past year</a:t>
            </a:r>
            <a:endParaRPr lang="en-US" dirty="0"/>
          </a:p>
        </p:txBody>
      </p:sp>
    </p:spTree>
    <p:extLst>
      <p:ext uri="{BB962C8B-B14F-4D97-AF65-F5344CB8AC3E}">
        <p14:creationId xmlns:p14="http://schemas.microsoft.com/office/powerpoint/2010/main" val="525829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058"/>
            <a:ext cx="10515600" cy="1325563"/>
          </a:xfrm>
        </p:spPr>
        <p:txBody>
          <a:bodyPr/>
          <a:lstStyle/>
          <a:p>
            <a:r>
              <a:rPr lang="en-US" dirty="0" smtClean="0"/>
              <a:t>Highlights from the past year</a:t>
            </a:r>
            <a:endParaRPr lang="en-US" dirty="0"/>
          </a:p>
        </p:txBody>
      </p:sp>
      <p:sp>
        <p:nvSpPr>
          <p:cNvPr id="3" name="Content Placeholder 2"/>
          <p:cNvSpPr>
            <a:spLocks noGrp="1"/>
          </p:cNvSpPr>
          <p:nvPr>
            <p:ph idx="1"/>
          </p:nvPr>
        </p:nvSpPr>
        <p:spPr/>
        <p:txBody>
          <a:bodyPr/>
          <a:lstStyle/>
          <a:p>
            <a:r>
              <a:rPr lang="en-US" b="1" dirty="0"/>
              <a:t>Atlantic Council workshop and </a:t>
            </a:r>
            <a:r>
              <a:rPr lang="en-US" b="1" dirty="0" smtClean="0"/>
              <a:t>paper</a:t>
            </a:r>
            <a:r>
              <a:rPr lang="en-US" b="1" baseline="30000" dirty="0" smtClean="0"/>
              <a:t>1</a:t>
            </a:r>
            <a:endParaRPr lang="en-US" b="1" baseline="30000" dirty="0"/>
          </a:p>
          <a:p>
            <a:r>
              <a:rPr lang="en-US" b="1" dirty="0" smtClean="0"/>
              <a:t>FDA </a:t>
            </a:r>
            <a:r>
              <a:rPr lang="en-US" b="1" dirty="0"/>
              <a:t>Pre-Market </a:t>
            </a:r>
            <a:r>
              <a:rPr lang="en-US" b="1" dirty="0" smtClean="0"/>
              <a:t>Guidance </a:t>
            </a:r>
            <a:r>
              <a:rPr lang="en-US" b="1" smtClean="0"/>
              <a:t>and Workshop</a:t>
            </a:r>
            <a:r>
              <a:rPr lang="en-US" b="1" baseline="30000" dirty="0"/>
              <a:t>2</a:t>
            </a:r>
          </a:p>
          <a:p>
            <a:r>
              <a:rPr lang="en-US" b="1" dirty="0" smtClean="0"/>
              <a:t>IEEE Workshop</a:t>
            </a:r>
          </a:p>
          <a:p>
            <a:r>
              <a:rPr lang="en-US" dirty="0" smtClean="0"/>
              <a:t>Embraced by healthcare community conferences</a:t>
            </a:r>
          </a:p>
          <a:p>
            <a:r>
              <a:rPr lang="en-US" b="1" dirty="0" smtClean="0"/>
              <a:t>Atlantic Council Cyber Wednesday</a:t>
            </a:r>
            <a:r>
              <a:rPr lang="en-US" b="1" baseline="30000" dirty="0" smtClean="0"/>
              <a:t>3</a:t>
            </a:r>
          </a:p>
          <a:p>
            <a:r>
              <a:rPr lang="en-US" dirty="0"/>
              <a:t>Vulnerability Disclosure Policies</a:t>
            </a:r>
          </a:p>
          <a:p>
            <a:r>
              <a:rPr lang="en-US" b="1" dirty="0" smtClean="0"/>
              <a:t>Vulnerability </a:t>
            </a:r>
            <a:r>
              <a:rPr lang="en-US" b="1" dirty="0"/>
              <a:t>Disclosure Brainstorming and </a:t>
            </a:r>
            <a:r>
              <a:rPr lang="en-US" b="1" dirty="0" smtClean="0"/>
              <a:t>Education with FDA</a:t>
            </a:r>
            <a:endParaRPr lang="en-US" b="1" dirty="0"/>
          </a:p>
          <a:p>
            <a:r>
              <a:rPr lang="en-US" b="1" dirty="0" smtClean="0"/>
              <a:t>Safety Communications BEFORE evidence of harm</a:t>
            </a:r>
            <a:endParaRPr lang="en-US" b="1" dirty="0"/>
          </a:p>
        </p:txBody>
      </p:sp>
      <p:sp>
        <p:nvSpPr>
          <p:cNvPr id="4" name="Rectangle 3"/>
          <p:cNvSpPr/>
          <p:nvPr/>
        </p:nvSpPr>
        <p:spPr>
          <a:xfrm>
            <a:off x="0" y="6119336"/>
            <a:ext cx="12192000" cy="738664"/>
          </a:xfrm>
          <a:prstGeom prst="rect">
            <a:avLst/>
          </a:prstGeom>
        </p:spPr>
        <p:txBody>
          <a:bodyPr wrap="square">
            <a:spAutoFit/>
          </a:bodyPr>
          <a:lstStyle/>
          <a:p>
            <a:r>
              <a:rPr lang="en-US" sz="1400" baseline="30000" dirty="0"/>
              <a:t>1</a:t>
            </a:r>
            <a:r>
              <a:rPr lang="en-US" sz="1400" dirty="0"/>
              <a:t>http://</a:t>
            </a:r>
            <a:r>
              <a:rPr lang="en-US" sz="1400" dirty="0" err="1" smtClean="0"/>
              <a:t>www.atlanticcouncil.org</a:t>
            </a:r>
            <a:r>
              <a:rPr lang="en-US" sz="1400" dirty="0" smtClean="0"/>
              <a:t>/publications/reports/the-healthcare-internet-of-things-rewards-and-risks</a:t>
            </a:r>
          </a:p>
          <a:p>
            <a:r>
              <a:rPr lang="en-US" sz="1400" baseline="30000" dirty="0" smtClean="0"/>
              <a:t>2</a:t>
            </a:r>
            <a:r>
              <a:rPr lang="en-US" sz="1400" dirty="0" smtClean="0"/>
              <a:t>http</a:t>
            </a:r>
            <a:r>
              <a:rPr lang="en-US" sz="1400" dirty="0"/>
              <a:t>://</a:t>
            </a:r>
            <a:r>
              <a:rPr lang="en-US" sz="1400" dirty="0" err="1" smtClean="0"/>
              <a:t>www.fda.gov</a:t>
            </a:r>
            <a:r>
              <a:rPr lang="en-US" sz="1400" dirty="0" smtClean="0"/>
              <a:t>/</a:t>
            </a:r>
            <a:r>
              <a:rPr lang="en-US" sz="1400" dirty="0" err="1" smtClean="0"/>
              <a:t>MedicalDevices</a:t>
            </a:r>
            <a:r>
              <a:rPr lang="en-US" sz="1400" dirty="0" smtClean="0"/>
              <a:t>/</a:t>
            </a:r>
            <a:r>
              <a:rPr lang="en-US" sz="1400" dirty="0" err="1" smtClean="0"/>
              <a:t>NewsEvents</a:t>
            </a:r>
            <a:r>
              <a:rPr lang="en-US" sz="1400" dirty="0" smtClean="0"/>
              <a:t>/</a:t>
            </a:r>
            <a:r>
              <a:rPr lang="en-US" sz="1400" dirty="0" err="1" smtClean="0"/>
              <a:t>WorkshopsConferences</a:t>
            </a:r>
            <a:r>
              <a:rPr lang="en-US" sz="1400" dirty="0" smtClean="0"/>
              <a:t>/ucm412979.htm</a:t>
            </a:r>
          </a:p>
          <a:p>
            <a:r>
              <a:rPr lang="en-US" sz="1400" baseline="30000" dirty="0" smtClean="0"/>
              <a:t>3</a:t>
            </a:r>
            <a:r>
              <a:rPr lang="en-US" sz="1400" dirty="0" smtClean="0"/>
              <a:t>http</a:t>
            </a:r>
            <a:r>
              <a:rPr lang="en-US" sz="1400" dirty="0"/>
              <a:t>://</a:t>
            </a:r>
            <a:r>
              <a:rPr lang="en-US" sz="1400" dirty="0" err="1" smtClean="0"/>
              <a:t>www.atlanticcouncil.org</a:t>
            </a:r>
            <a:r>
              <a:rPr lang="en-US" sz="1400" dirty="0" smtClean="0"/>
              <a:t>/events/webcasts/cyber-risk-wednesday-the-healthcare-internet-of-things-rewards-and-risks</a:t>
            </a:r>
            <a:endParaRPr lang="en-US" sz="1400" dirty="0"/>
          </a:p>
        </p:txBody>
      </p:sp>
      <p:sp>
        <p:nvSpPr>
          <p:cNvPr id="5" name="Title 1"/>
          <p:cNvSpPr txBox="1">
            <a:spLocks/>
          </p:cNvSpPr>
          <p:nvPr/>
        </p:nvSpPr>
        <p:spPr>
          <a:xfrm>
            <a:off x="1058334" y="899848"/>
            <a:ext cx="8221133" cy="8942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b="1" dirty="0" smtClean="0">
                <a:latin typeface="+mn-lt"/>
              </a:rPr>
              <a:t>With FDA as a key partner</a:t>
            </a:r>
            <a:endParaRPr lang="en-US" sz="3600" b="1" dirty="0">
              <a:latin typeface="+mn-lt"/>
            </a:endParaRPr>
          </a:p>
        </p:txBody>
      </p:sp>
    </p:spTree>
    <p:extLst>
      <p:ext uri="{BB962C8B-B14F-4D97-AF65-F5344CB8AC3E}">
        <p14:creationId xmlns:p14="http://schemas.microsoft.com/office/powerpoint/2010/main" val="1545032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13008</TotalTime>
  <Words>470</Words>
  <Application>Microsoft Macintosh PowerPoint</Application>
  <PresentationFormat>Widescreen</PresentationFormat>
  <Paragraphs>79</Paragraphs>
  <Slides>11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Calibri</vt:lpstr>
      <vt:lpstr>Calibri Light</vt:lpstr>
      <vt:lpstr>ＭＳ Ｐゴシック</vt:lpstr>
      <vt:lpstr>OldNewspaperTypes</vt:lpstr>
      <vt:lpstr>Trebuchet MS</vt:lpstr>
      <vt:lpstr>Arial</vt:lpstr>
      <vt:lpstr>Office Theme</vt:lpstr>
      <vt:lpstr>Visio</vt:lpstr>
      <vt:lpstr>PowerPoint Presentation</vt:lpstr>
      <vt:lpstr>Medical Overview</vt:lpstr>
      <vt:lpstr>Introducing the FDA</vt:lpstr>
      <vt:lpstr>PowerPoint Presentation</vt:lpstr>
      <vt:lpstr>The products we regulate…</vt:lpstr>
      <vt:lpstr>CDRH/FDA Goals</vt:lpstr>
      <vt:lpstr> Key Takeaways</vt:lpstr>
      <vt:lpstr>PowerPoint Presentation</vt:lpstr>
      <vt:lpstr>Highlights from the past year</vt:lpstr>
      <vt:lpstr>Coming</vt:lpstr>
      <vt:lpstr>Q&amp;A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Beau Woods</dc:creator>
  <cp:lastModifiedBy>Beau Woods</cp:lastModifiedBy>
  <cp:revision>27</cp:revision>
  <dcterms:created xsi:type="dcterms:W3CDTF">2015-08-02T13:36:59Z</dcterms:created>
  <dcterms:modified xsi:type="dcterms:W3CDTF">2015-08-12T00:33:18Z</dcterms:modified>
</cp:coreProperties>
</file>